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67" r:id="rId3"/>
    <p:sldId id="257" r:id="rId4"/>
    <p:sldId id="258" r:id="rId5"/>
    <p:sldId id="259" r:id="rId6"/>
    <p:sldId id="260" r:id="rId7"/>
    <p:sldId id="263" r:id="rId8"/>
    <p:sldId id="261" r:id="rId9"/>
    <p:sldId id="264" r:id="rId10"/>
    <p:sldId id="262" r:id="rId11"/>
    <p:sldId id="265" r:id="rId12"/>
    <p:sldId id="266" r:id="rId13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08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8" d="100"/>
          <a:sy n="68" d="100"/>
        </p:scale>
        <p:origin x="792" y="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Subtítulo"/>
          <p:cNvSpPr>
            <a:spLocks noGrp="1"/>
          </p:cNvSpPr>
          <p:nvPr>
            <p:ph type="subTitle" idx="1"/>
          </p:nvPr>
        </p:nvSpPr>
        <p:spPr>
          <a:xfrm>
            <a:off x="609600" y="3699804"/>
            <a:ext cx="110744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/>
              <a:t>Haga clic para modificar el estilo de subtítulo del patrón</a:t>
            </a:r>
            <a:endParaRPr kumimoji="0" lang="en-US"/>
          </a:p>
        </p:txBody>
      </p:sp>
      <p:sp>
        <p:nvSpPr>
          <p:cNvPr id="28" name="27 Título"/>
          <p:cNvSpPr>
            <a:spLocks noGrp="1"/>
          </p:cNvSpPr>
          <p:nvPr>
            <p:ph type="ctrTitle"/>
          </p:nvPr>
        </p:nvSpPr>
        <p:spPr>
          <a:xfrm>
            <a:off x="609600" y="1433732"/>
            <a:ext cx="11074400" cy="1981200"/>
          </a:xfrm>
          <a:ln w="6350" cap="rnd">
            <a:noFill/>
          </a:ln>
        </p:spPr>
        <p:txBody>
          <a:bodyPr anchor="b" anchorCtr="0"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cxnSp>
        <p:nvCxnSpPr>
          <p:cNvPr id="8" name="7 Conector recto"/>
          <p:cNvCxnSpPr/>
          <p:nvPr/>
        </p:nvCxnSpPr>
        <p:spPr>
          <a:xfrm>
            <a:off x="1951501" y="3550126"/>
            <a:ext cx="39624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12 Conector recto"/>
          <p:cNvCxnSpPr/>
          <p:nvPr/>
        </p:nvCxnSpPr>
        <p:spPr>
          <a:xfrm>
            <a:off x="6278099" y="3550126"/>
            <a:ext cx="39624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13 Elipse"/>
          <p:cNvSpPr/>
          <p:nvPr/>
        </p:nvSpPr>
        <p:spPr>
          <a:xfrm>
            <a:off x="6053797" y="3526302"/>
            <a:ext cx="60960" cy="45720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1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38CACE-E58F-4612-BC8A-B5CC1021AA36}" type="datetimeFigureOut">
              <a:rPr lang="es-ES" smtClean="0"/>
              <a:pPr/>
              <a:t>15/03/2017</a:t>
            </a:fld>
            <a:endParaRPr lang="es-ES"/>
          </a:p>
        </p:txBody>
      </p:sp>
      <p:sp>
        <p:nvSpPr>
          <p:cNvPr id="16" name="15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522C99D-7B39-4F20-8799-AC048F0E6EF7}" type="slidenum">
              <a:rPr lang="es-ES" smtClean="0"/>
              <a:pPr/>
              <a:t>‹Nº›</a:t>
            </a:fld>
            <a:endParaRPr lang="es-ES"/>
          </a:p>
        </p:txBody>
      </p:sp>
      <p:sp>
        <p:nvSpPr>
          <p:cNvPr id="17" name="16 Marcador de pie de página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Marcador de contenido"/>
          <p:cNvSpPr>
            <a:spLocks noGrp="1"/>
          </p:cNvSpPr>
          <p:nvPr>
            <p:ph idx="1"/>
          </p:nvPr>
        </p:nvSpPr>
        <p:spPr>
          <a:xfrm>
            <a:off x="609600" y="1524000"/>
            <a:ext cx="109728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4" name="13 Marcador de fecha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6838CACE-E58F-4612-BC8A-B5CC1021AA36}" type="datetimeFigureOut">
              <a:rPr lang="es-ES" smtClean="0"/>
              <a:pPr/>
              <a:t>15/03/2017</a:t>
            </a:fld>
            <a:endParaRPr lang="es-ES"/>
          </a:p>
        </p:txBody>
      </p:sp>
      <p:sp>
        <p:nvSpPr>
          <p:cNvPr id="15" name="14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algn="ctr">
              <a:defRPr/>
            </a:lvl1pPr>
          </a:lstStyle>
          <a:p>
            <a:fld id="{3522C99D-7B39-4F20-8799-AC048F0E6EF7}" type="slidenum">
              <a:rPr lang="es-ES" smtClean="0"/>
              <a:pPr/>
              <a:t>‹Nº›</a:t>
            </a:fld>
            <a:endParaRPr lang="es-ES"/>
          </a:p>
        </p:txBody>
      </p:sp>
      <p:sp>
        <p:nvSpPr>
          <p:cNvPr id="16" name="15 Marcador de pie de página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17" name="16 Título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38CACE-E58F-4612-BC8A-B5CC1021AA36}" type="datetimeFigureOut">
              <a:rPr lang="es-ES" smtClean="0"/>
              <a:pPr/>
              <a:t>15/03/2017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22C99D-7B39-4F20-8799-AC048F0E6EF7}" type="slidenum">
              <a:rPr lang="es-ES" smtClean="0"/>
              <a:pPr/>
              <a:t>‹Nº›</a:t>
            </a:fld>
            <a:endParaRPr lang="es-ES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14400" y="3505200"/>
            <a:ext cx="105664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914400" y="4958864"/>
            <a:ext cx="10566400" cy="984736"/>
          </a:xfrm>
        </p:spPr>
        <p:txBody>
          <a:bodyPr anchor="t"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cxnSp>
        <p:nvCxnSpPr>
          <p:cNvPr id="7" name="6 Conector recto"/>
          <p:cNvCxnSpPr/>
          <p:nvPr/>
        </p:nvCxnSpPr>
        <p:spPr>
          <a:xfrm>
            <a:off x="914400" y="4916993"/>
            <a:ext cx="10566400" cy="4301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38CACE-E58F-4612-BC8A-B5CC1021AA36}" type="datetimeFigureOut">
              <a:rPr lang="es-ES" smtClean="0"/>
              <a:pPr/>
              <a:t>15/03/2017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22C99D-7B39-4F20-8799-AC048F0E6EF7}" type="slidenum">
              <a:rPr lang="es-ES" smtClean="0"/>
              <a:pPr/>
              <a:t>‹Nº›</a:t>
            </a:fld>
            <a:endParaRPr lang="es-ES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11" name="10 Marcador de contenido"/>
          <p:cNvSpPr>
            <a:spLocks noGrp="1"/>
          </p:cNvSpPr>
          <p:nvPr>
            <p:ph sz="half" idx="1"/>
          </p:nvPr>
        </p:nvSpPr>
        <p:spPr>
          <a:xfrm>
            <a:off x="609600" y="1524000"/>
            <a:ext cx="5413248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3" name="12 Marcador de contenido"/>
          <p:cNvSpPr>
            <a:spLocks noGrp="1"/>
          </p:cNvSpPr>
          <p:nvPr>
            <p:ph sz="half" idx="2"/>
          </p:nvPr>
        </p:nvSpPr>
        <p:spPr>
          <a:xfrm>
            <a:off x="6197600" y="1524000"/>
            <a:ext cx="5413248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22C99D-7B39-4F20-8799-AC048F0E6EF7}" type="slidenum">
              <a:rPr lang="es-ES" smtClean="0"/>
              <a:pPr/>
              <a:t>‹Nº›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38CACE-E58F-4612-BC8A-B5CC1021AA36}" type="datetimeFigureOut">
              <a:rPr lang="es-ES" smtClean="0"/>
              <a:pPr/>
              <a:t>15/03/2017</a:t>
            </a:fld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609600" y="1399593"/>
            <a:ext cx="5386917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32" name="31 Marcador de contenido"/>
          <p:cNvSpPr>
            <a:spLocks noGrp="1"/>
          </p:cNvSpPr>
          <p:nvPr>
            <p:ph sz="half" idx="2"/>
          </p:nvPr>
        </p:nvSpPr>
        <p:spPr>
          <a:xfrm>
            <a:off x="609600" y="2201896"/>
            <a:ext cx="5384800" cy="3913632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34" name="33 Marcador de contenido"/>
          <p:cNvSpPr>
            <a:spLocks noGrp="1"/>
          </p:cNvSpPr>
          <p:nvPr>
            <p:ph sz="quarter" idx="4"/>
          </p:nvPr>
        </p:nvSpPr>
        <p:spPr>
          <a:xfrm>
            <a:off x="6199717" y="2201896"/>
            <a:ext cx="5384800" cy="3913632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0" y="155448"/>
            <a:ext cx="109728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12" name="11 Marcador de texto"/>
          <p:cNvSpPr>
            <a:spLocks noGrp="1"/>
          </p:cNvSpPr>
          <p:nvPr>
            <p:ph type="body" idx="3"/>
          </p:nvPr>
        </p:nvSpPr>
        <p:spPr>
          <a:xfrm>
            <a:off x="6197600" y="1399593"/>
            <a:ext cx="5386917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cxnSp>
        <p:nvCxnSpPr>
          <p:cNvPr id="10" name="9 Conector recto"/>
          <p:cNvCxnSpPr/>
          <p:nvPr/>
        </p:nvCxnSpPr>
        <p:spPr>
          <a:xfrm>
            <a:off x="750593" y="2180219"/>
            <a:ext cx="499872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16 Conector recto"/>
          <p:cNvCxnSpPr/>
          <p:nvPr/>
        </p:nvCxnSpPr>
        <p:spPr>
          <a:xfrm>
            <a:off x="6339840" y="2180219"/>
            <a:ext cx="499872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38CACE-E58F-4612-BC8A-B5CC1021AA36}" type="datetimeFigureOut">
              <a:rPr lang="es-ES" smtClean="0"/>
              <a:pPr/>
              <a:t>15/03/2017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22C99D-7B39-4F20-8799-AC048F0E6EF7}" type="slidenum">
              <a:rPr lang="es-ES" smtClean="0"/>
              <a:pPr/>
              <a:t>‹Nº›</a:t>
            </a:fld>
            <a:endParaRPr lang="es-ES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38CACE-E58F-4612-BC8A-B5CC1021AA36}" type="datetimeFigureOut">
              <a:rPr lang="es-ES" smtClean="0"/>
              <a:pPr/>
              <a:t>15/03/2017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22C99D-7B39-4F20-8799-AC048F0E6EF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28 Marcador de contenido"/>
          <p:cNvSpPr>
            <a:spLocks noGrp="1"/>
          </p:cNvSpPr>
          <p:nvPr>
            <p:ph sz="quarter" idx="1"/>
          </p:nvPr>
        </p:nvSpPr>
        <p:spPr>
          <a:xfrm>
            <a:off x="609600" y="457200"/>
            <a:ext cx="8331200" cy="5715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9042400" y="1600200"/>
            <a:ext cx="2645664" cy="3733800"/>
          </a:xfrm>
        </p:spPr>
        <p:txBody>
          <a:bodyPr tIns="45720" bIns="45720"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31" name="30 Título"/>
          <p:cNvSpPr>
            <a:spLocks noGrp="1"/>
          </p:cNvSpPr>
          <p:nvPr>
            <p:ph type="title"/>
          </p:nvPr>
        </p:nvSpPr>
        <p:spPr>
          <a:xfrm>
            <a:off x="9042400" y="457200"/>
            <a:ext cx="26416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8" name="7 Marcador de fecha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6838CACE-E58F-4612-BC8A-B5CC1021AA36}" type="datetimeFigureOut">
              <a:rPr lang="es-ES" smtClean="0"/>
              <a:pPr/>
              <a:t>15/03/2017</a:t>
            </a:fld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3522C99D-7B39-4F20-8799-AC048F0E6EF7}" type="slidenum">
              <a:rPr lang="es-ES" smtClean="0"/>
              <a:pPr/>
              <a:t>‹Nº›</a:t>
            </a:fld>
            <a:endParaRPr lang="es-ES"/>
          </a:p>
        </p:txBody>
      </p:sp>
      <p:sp>
        <p:nvSpPr>
          <p:cNvPr id="10" name="9 Marcador de pie de página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8839200" y="457200"/>
            <a:ext cx="27432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609600" y="457200"/>
            <a:ext cx="80264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kumimoji="0" lang="es-ES"/>
              <a:t>Haga clic en el icono para agregar una imagen</a:t>
            </a:r>
            <a:endParaRPr kumimoji="0" lang="en-U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8839200" y="1600200"/>
            <a:ext cx="2743200" cy="4419600"/>
          </a:xfrm>
        </p:spPr>
        <p:txBody>
          <a:bodyPr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8" name="7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38CACE-E58F-4612-BC8A-B5CC1021AA36}" type="datetimeFigureOut">
              <a:rPr lang="es-ES" smtClean="0"/>
              <a:pPr/>
              <a:t>15/03/2017</a:t>
            </a:fld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522C99D-7B39-4F20-8799-AC048F0E6EF7}" type="slidenum">
              <a:rPr lang="es-ES" smtClean="0"/>
              <a:pPr/>
              <a:t>‹Nº›</a:t>
            </a:fld>
            <a:endParaRPr lang="es-ES"/>
          </a:p>
        </p:txBody>
      </p:sp>
      <p:sp>
        <p:nvSpPr>
          <p:cNvPr id="10" name="9 Marcador de pie de página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38CACE-E58F-4612-BC8A-B5CC1021AA36}" type="datetimeFigureOut">
              <a:rPr lang="es-ES" smtClean="0"/>
              <a:pPr/>
              <a:t>15/03/2017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22C99D-7B39-4F20-8799-AC048F0E6EF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38CACE-E58F-4612-BC8A-B5CC1021AA36}" type="datetimeFigureOut">
              <a:rPr lang="es-ES" smtClean="0"/>
              <a:pPr/>
              <a:t>15/03/2017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22C99D-7B39-4F20-8799-AC048F0E6EF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Marcador de texto"/>
          <p:cNvSpPr>
            <a:spLocks noGrp="1"/>
          </p:cNvSpPr>
          <p:nvPr>
            <p:ph type="body" idx="1"/>
          </p:nvPr>
        </p:nvSpPr>
        <p:spPr>
          <a:xfrm>
            <a:off x="609600" y="1447800"/>
            <a:ext cx="10972800" cy="46783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  <a:p>
            <a:pPr lvl="1" eaLnBrk="1" latinLnBrk="0" hangingPunct="1"/>
            <a:r>
              <a:rPr kumimoji="0" lang="es-ES"/>
              <a:t>Segundo nivel</a:t>
            </a:r>
          </a:p>
          <a:p>
            <a:pPr lvl="2" eaLnBrk="1" latinLnBrk="0" hangingPunct="1"/>
            <a:r>
              <a:rPr kumimoji="0" lang="es-ES"/>
              <a:t>Tercer nivel</a:t>
            </a:r>
          </a:p>
          <a:p>
            <a:pPr lvl="3" eaLnBrk="1" latinLnBrk="0" hangingPunct="1"/>
            <a:r>
              <a:rPr kumimoji="0" lang="es-ES"/>
              <a:t>Cuarto nivel</a:t>
            </a:r>
          </a:p>
          <a:p>
            <a:pPr lvl="4" eaLnBrk="1" latinLnBrk="0" hangingPunct="1"/>
            <a:r>
              <a:rPr kumimoji="0" lang="es-ES"/>
              <a:t>Quinto nivel</a:t>
            </a:r>
            <a:endParaRPr kumimoji="0" lang="en-US"/>
          </a:p>
        </p:txBody>
      </p:sp>
      <p:sp>
        <p:nvSpPr>
          <p:cNvPr id="24" name="23 Marcador de fecha"/>
          <p:cNvSpPr>
            <a:spLocks noGrp="1"/>
          </p:cNvSpPr>
          <p:nvPr>
            <p:ph type="dt" sz="half" idx="2"/>
          </p:nvPr>
        </p:nvSpPr>
        <p:spPr>
          <a:xfrm>
            <a:off x="7721600" y="6203667"/>
            <a:ext cx="3454400" cy="384048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6838CACE-E58F-4612-BC8A-B5CC1021AA36}" type="datetimeFigureOut">
              <a:rPr lang="es-ES" smtClean="0"/>
              <a:pPr/>
              <a:t>15/03/2017</a:t>
            </a:fld>
            <a:endParaRPr lang="es-ES"/>
          </a:p>
        </p:txBody>
      </p:sp>
      <p:sp>
        <p:nvSpPr>
          <p:cNvPr id="10" name="9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2844800" y="6203667"/>
            <a:ext cx="477520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es-ES"/>
          </a:p>
        </p:txBody>
      </p:sp>
      <p:sp>
        <p:nvSpPr>
          <p:cNvPr id="22" name="21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11214100" y="6181531"/>
            <a:ext cx="8128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600" baseline="0">
                <a:solidFill>
                  <a:schemeClr val="tx2"/>
                </a:solidFill>
              </a:defRPr>
            </a:lvl1pPr>
          </a:lstStyle>
          <a:p>
            <a:fld id="{3522C99D-7B39-4F20-8799-AC048F0E6EF7}" type="slidenum">
              <a:rPr lang="es-ES" smtClean="0"/>
              <a:pPr/>
              <a:t>‹Nº›</a:t>
            </a:fld>
            <a:endParaRPr lang="es-ES"/>
          </a:p>
        </p:txBody>
      </p:sp>
      <p:sp>
        <p:nvSpPr>
          <p:cNvPr id="5" name="4 Marcador de título"/>
          <p:cNvSpPr>
            <a:spLocks noGrp="1"/>
          </p:cNvSpPr>
          <p:nvPr>
            <p:ph type="title"/>
          </p:nvPr>
        </p:nvSpPr>
        <p:spPr>
          <a:xfrm>
            <a:off x="609600" y="152400"/>
            <a:ext cx="109728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lang="en-US" sz="4200" b="0" kern="1200" spc="-100" baseline="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2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/>
        <a:buChar char="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5840" indent="-228600" algn="l" rtl="0" eaLnBrk="1" latinLnBrk="0" hangingPunct="1">
        <a:spcBef>
          <a:spcPts val="300"/>
        </a:spcBef>
        <a:buClr>
          <a:schemeClr val="accent2">
            <a:shade val="50000"/>
          </a:schemeClr>
        </a:buClr>
        <a:buSzPct val="85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637735" y="4547736"/>
            <a:ext cx="11554265" cy="3663925"/>
          </a:xfrm>
        </p:spPr>
        <p:txBody>
          <a:bodyPr>
            <a:normAutofit/>
          </a:bodyPr>
          <a:lstStyle/>
          <a:p>
            <a:endParaRPr lang="es-ES" dirty="0"/>
          </a:p>
          <a:p>
            <a:endParaRPr lang="es-ES" dirty="0"/>
          </a:p>
          <a:p>
            <a:endParaRPr lang="es-ES" dirty="0"/>
          </a:p>
          <a:p>
            <a:r>
              <a:rPr lang="es-ES" sz="2800"/>
              <a:t>                                           MARINA, CARLOS, RAÚL Y DANIEL  </a:t>
            </a:r>
            <a:r>
              <a:rPr lang="es-ES" sz="2800" dirty="0"/>
              <a:t>1ºB</a:t>
            </a:r>
          </a:p>
        </p:txBody>
      </p:sp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ES" dirty="0">
                <a:solidFill>
                  <a:srgbClr val="FFFF00"/>
                </a:solidFill>
                <a:latin typeface="Algerian" pitchFamily="82" charset="0"/>
              </a:rPr>
              <a:t>MITOS EGIPCIOS</a:t>
            </a:r>
          </a:p>
        </p:txBody>
      </p:sp>
    </p:spTree>
    <p:extLst>
      <p:ext uri="{BB962C8B-B14F-4D97-AF65-F5344CB8AC3E}">
        <p14:creationId xmlns:p14="http://schemas.microsoft.com/office/powerpoint/2010/main" val="23565311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contenido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/>
              <a:t>Longitud: E 30°0'0“</a:t>
            </a:r>
          </a:p>
          <a:p>
            <a:r>
              <a:rPr lang="es-ES" dirty="0"/>
              <a:t>Latitud: N 27°0'0"</a:t>
            </a:r>
            <a:endParaRPr lang="es-ES" dirty="0"/>
          </a:p>
        </p:txBody>
      </p:sp>
      <p:sp>
        <p:nvSpPr>
          <p:cNvPr id="3" name="Títu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COORDENADAS GEOGRÁFICAS </a:t>
            </a: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29092" y="1524000"/>
            <a:ext cx="4747846" cy="50643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59112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0" y="1491174"/>
            <a:ext cx="12323298" cy="5366825"/>
          </a:xfrm>
        </p:spPr>
        <p:txBody>
          <a:bodyPr>
            <a:normAutofit/>
          </a:bodyPr>
          <a:lstStyle/>
          <a:p>
            <a:pPr marL="1828800" lvl="4" indent="0">
              <a:buNone/>
            </a:pPr>
            <a:r>
              <a:rPr lang="es-ES" sz="2400" dirty="0"/>
              <a:t>-Son relatos que tienen como protagonistas a los dioses: ellos están relacionados con los fenómenos naturales y se dice que tiene apariencia humana. Al tener una apariencia humana pueden tener descendientes y familiares. Los dioses son propios de cada pueblo y civilización. Ellos representan lo que está bien a lo que está mal </a:t>
            </a:r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>
                <a:solidFill>
                  <a:srgbClr val="FFC000"/>
                </a:solidFill>
                <a:latin typeface="Algerian" panose="04020705040A02060702" pitchFamily="82" charset="0"/>
              </a:rPr>
              <a:t>                     ¿Qué es un mito?</a:t>
            </a:r>
          </a:p>
        </p:txBody>
      </p:sp>
    </p:spTree>
    <p:extLst>
      <p:ext uri="{BB962C8B-B14F-4D97-AF65-F5344CB8AC3E}">
        <p14:creationId xmlns:p14="http://schemas.microsoft.com/office/powerpoint/2010/main" val="41863671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s-ES" dirty="0"/>
              <a:t>El Antiguo Egipto fue una civilización que surgió al agruparse los asentamientos situados en las riberas del cauce medio y bajo del río Nilo. Tuvo tres épocas de esplendor en los periodos denominados por los historiadores Imperio Antiguo, Imperio Medio e Imperio Nuevo. Alcanzaba desde el delta del Nilo, en el norte, hasta la isla Elefantina (la actual Asuán, junto a la primera catarata del Nilo, en el sur), llegando a tener influencia desde el Éufrates hasta Gebel Barkal, en la cuarta catarata del Nilo, en épocas de máxima expansión. Su territorio también abarcó, en distintos periodos, el desierto oriental y la línea costera del mar Rojo, la península del Sinaí y un gran territorio occidental que dominaba los dispersos oasis. Históricamente, fue dividido en Alto y Bajo Egipto, al sur y al norte, respectivamente (véase: Kemet).</a:t>
            </a:r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                    </a:t>
            </a:r>
            <a:r>
              <a:rPr lang="es-ES" dirty="0">
                <a:solidFill>
                  <a:srgbClr val="FFC000"/>
                </a:solidFill>
                <a:latin typeface="Algerian" panose="04020705040A02060702" pitchFamily="82" charset="0"/>
              </a:rPr>
              <a:t>Civilización egipcia </a:t>
            </a:r>
          </a:p>
        </p:txBody>
      </p:sp>
    </p:spTree>
    <p:extLst>
      <p:ext uri="{BB962C8B-B14F-4D97-AF65-F5344CB8AC3E}">
        <p14:creationId xmlns:p14="http://schemas.microsoft.com/office/powerpoint/2010/main" val="925616064"/>
      </p:ext>
    </p:extLst>
  </p:cSld>
  <p:clrMapOvr>
    <a:masterClrMapping/>
  </p:clrMapOvr>
  <p:transition spd="slow">
    <p:push dir="u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>
                <a:solidFill>
                  <a:schemeClr val="bg1"/>
                </a:solidFill>
                <a:highlight>
                  <a:srgbClr val="FFFF00"/>
                </a:highlight>
              </a:rPr>
              <a:t>RA</a:t>
            </a:r>
          </a:p>
          <a:p>
            <a:r>
              <a:rPr lang="es-ES" dirty="0">
                <a:solidFill>
                  <a:schemeClr val="bg1"/>
                </a:solidFill>
                <a:highlight>
                  <a:srgbClr val="FFFF00"/>
                </a:highlight>
              </a:rPr>
              <a:t>ANUBIS</a:t>
            </a:r>
          </a:p>
          <a:p>
            <a:r>
              <a:rPr lang="es-ES" dirty="0">
                <a:solidFill>
                  <a:schemeClr val="bg1"/>
                </a:solidFill>
                <a:highlight>
                  <a:srgbClr val="FFFF00"/>
                </a:highlight>
              </a:rPr>
              <a:t>SETH</a:t>
            </a:r>
          </a:p>
          <a:p>
            <a:r>
              <a:rPr lang="es-ES" dirty="0">
                <a:solidFill>
                  <a:schemeClr val="bg1"/>
                </a:solidFill>
                <a:highlight>
                  <a:srgbClr val="FFFF00"/>
                </a:highlight>
              </a:rPr>
              <a:t>TOTH</a:t>
            </a:r>
          </a:p>
          <a:p>
            <a:r>
              <a:rPr lang="es-ES" dirty="0">
                <a:solidFill>
                  <a:schemeClr val="bg1"/>
                </a:solidFill>
                <a:highlight>
                  <a:srgbClr val="FFFF00"/>
                </a:highlight>
              </a:rPr>
              <a:t>ISIS</a:t>
            </a:r>
          </a:p>
          <a:p>
            <a:r>
              <a:rPr lang="es-ES" dirty="0">
                <a:solidFill>
                  <a:schemeClr val="bg1"/>
                </a:solidFill>
                <a:highlight>
                  <a:srgbClr val="FFFF00"/>
                </a:highlight>
              </a:rPr>
              <a:t>OSIRIS</a:t>
            </a:r>
            <a:endParaRPr lang="es-ES" dirty="0">
              <a:solidFill>
                <a:schemeClr val="bg1"/>
              </a:solidFill>
            </a:endParaRPr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                    </a:t>
            </a:r>
            <a:r>
              <a:rPr lang="es-ES" dirty="0">
                <a:solidFill>
                  <a:srgbClr val="FFC000"/>
                </a:solidFill>
                <a:latin typeface="Algerian" panose="04020705040A02060702" pitchFamily="82" charset="0"/>
              </a:rPr>
              <a:t>DIOSES EGIPCIOS </a:t>
            </a: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37563" y="691977"/>
            <a:ext cx="2885128" cy="5484986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2364618"/>
            <a:ext cx="2541563" cy="3812345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10063" y="2033735"/>
            <a:ext cx="2485937" cy="41432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050424"/>
      </p:ext>
    </p:extLst>
  </p:cSld>
  <p:clrMapOvr>
    <a:masterClrMapping/>
  </p:clrMapOvr>
  <p:transition spd="slow">
    <p:wip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s-ES" dirty="0"/>
              <a:t>Uno de los mitos más famosos de Seth es La Leyenda de la Muerte de Osiris. Desde ese momento Seth y sus seguidores intentaban maltratar el cuerpo de Osiris y para ello el dios adoptaba la forma de diferentes animales. En una de estas ocasiones Seth se transformó en pantera pero </a:t>
            </a:r>
            <a:r>
              <a:rPr lang="es-ES" dirty="0" err="1"/>
              <a:t>Toth</a:t>
            </a:r>
            <a:r>
              <a:rPr lang="es-ES" dirty="0"/>
              <a:t> evitó sus ataques recitando ciertos hechizos mágicos que lo derribaron. Anubis aprovechó la ocasión para atarlo y despellejarlo y cuando sus seguidores intentaron rescatar su cuerpo Anubis los decapitó a todos. Seth consiguió recuperarse y reunir a más seguidores. Esta vez fue Isis, convertida en un perro con cola afila, y la diosa </a:t>
            </a:r>
            <a:r>
              <a:rPr lang="es-ES" dirty="0" err="1"/>
              <a:t>Hathor</a:t>
            </a:r>
            <a:r>
              <a:rPr lang="es-ES" dirty="0"/>
              <a:t>, convertida en serpiente, las que consiguieron acabar con los seguidores de Seth.</a:t>
            </a:r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                           </a:t>
            </a:r>
            <a:r>
              <a:rPr lang="es-ES" dirty="0">
                <a:solidFill>
                  <a:srgbClr val="FFC000"/>
                </a:solidFill>
                <a:latin typeface="Algerian" panose="04020705040A02060702" pitchFamily="82" charset="0"/>
              </a:rPr>
              <a:t>mito de </a:t>
            </a:r>
            <a:r>
              <a:rPr lang="es-ES" dirty="0" err="1">
                <a:solidFill>
                  <a:srgbClr val="FFC000"/>
                </a:solidFill>
                <a:latin typeface="Algerian" panose="04020705040A02060702" pitchFamily="82" charset="0"/>
              </a:rPr>
              <a:t>seth</a:t>
            </a:r>
            <a:endParaRPr lang="es-ES" dirty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1345654"/>
      </p:ext>
    </p:extLst>
  </p:cSld>
  <p:clrMapOvr>
    <a:masterClrMapping/>
  </p:clrMapOvr>
  <p:transition spd="slow">
    <p:strips dir="ru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es-ES" dirty="0"/>
          </a:p>
          <a:p>
            <a:pPr lvl="1"/>
            <a:r>
              <a:rPr lang="es-ES" sz="5000" dirty="0"/>
              <a:t>Siempre habrá gente que te ayude.</a:t>
            </a:r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solidFill>
            <a:schemeClr val="bg1"/>
          </a:solidFill>
        </p:spPr>
        <p:txBody>
          <a:bodyPr/>
          <a:lstStyle/>
          <a:p>
            <a:r>
              <a:rPr lang="es-ES" dirty="0">
                <a:solidFill>
                  <a:schemeClr val="accent4"/>
                </a:solidFill>
                <a:latin typeface="Algerian" pitchFamily="82" charset="0"/>
              </a:rPr>
              <a:t>                        MORALEJA SETH</a:t>
            </a:r>
          </a:p>
        </p:txBody>
      </p:sp>
    </p:spTree>
  </p:cSld>
  <p:clrMapOvr>
    <a:masterClrMapping/>
  </p:clrMapOvr>
  <p:transition>
    <p:strips dir="ld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s-ES" sz="1600" dirty="0"/>
              <a:t>Seguramente uno de los más conocidos. Su figura se originó en Behedet, aunque se le rindió culto en muchos otros sitios de Egipto, como Cinópolis, Licópolis y </a:t>
            </a:r>
            <a:r>
              <a:rPr lang="es-ES" sz="1600" b="1" dirty="0"/>
              <a:t>Menfis.</a:t>
            </a:r>
            <a:endParaRPr lang="es-ES" sz="1600" dirty="0"/>
          </a:p>
          <a:p>
            <a:r>
              <a:rPr lang="es-ES" sz="1600" dirty="0"/>
              <a:t>Se lo consideraba el </a:t>
            </a:r>
            <a:r>
              <a:rPr lang="es-ES" sz="1600" b="1" dirty="0"/>
              <a:t>Señor de la necrópolis</a:t>
            </a:r>
            <a:r>
              <a:rPr lang="es-ES" sz="1600" dirty="0"/>
              <a:t>, por lo cual su imagen está presente en numerosos cementerios antiguos. Su rol era el de conducir a los espíritus de los difuntos rumbo a la </a:t>
            </a:r>
            <a:r>
              <a:rPr lang="es-ES" sz="1600" b="1" dirty="0"/>
              <a:t>Duat</a:t>
            </a:r>
            <a:r>
              <a:rPr lang="es-ES" sz="1600" dirty="0"/>
              <a:t>, es decir, el otro mundo de la </a:t>
            </a:r>
            <a:r>
              <a:rPr lang="es-ES" sz="1600" b="1" dirty="0"/>
              <a:t>mitología egipcia.</a:t>
            </a:r>
            <a:endParaRPr lang="es-ES" sz="1600" dirty="0"/>
          </a:p>
          <a:p>
            <a:r>
              <a:rPr lang="es-ES" sz="1600" dirty="0"/>
              <a:t>Se lo asociaba con el </a:t>
            </a:r>
            <a:r>
              <a:rPr lang="es-ES" sz="1600" b="1" dirty="0"/>
              <a:t>perro </a:t>
            </a:r>
            <a:r>
              <a:rPr lang="es-ES" sz="1600" dirty="0"/>
              <a:t>y con el </a:t>
            </a:r>
            <a:r>
              <a:rPr lang="es-ES" sz="1600" b="1" dirty="0"/>
              <a:t>chacal</a:t>
            </a:r>
            <a:r>
              <a:rPr lang="es-ES" sz="1600" dirty="0"/>
              <a:t>, por lo que se lo representaba habitualmente con forma de alguno de estos animales o con forma humana y cabeza animal. Esto se debía a que tanto perros como chacales eran especies que solían merodear por los cementerios.</a:t>
            </a:r>
          </a:p>
          <a:p>
            <a:r>
              <a:rPr lang="es-ES" sz="1600" dirty="0"/>
              <a:t>La presencia de Anubis disminuyó al crecer la importancia de </a:t>
            </a:r>
            <a:r>
              <a:rPr lang="es-ES" sz="1600" b="1" dirty="0"/>
              <a:t>Osiris </a:t>
            </a:r>
            <a:r>
              <a:rPr lang="es-ES" sz="1600" dirty="0"/>
              <a:t>en la mitología. Osiris era el rey del mundo de los muertos, y por ello Anubis quedó relegado al papel de embalsamador de los cuerpos de faraones. Los sacerdotes se encargaban de esta tarea, y eran considerados sacerdotes de este dios.</a:t>
            </a:r>
          </a:p>
          <a:p>
            <a:r>
              <a:rPr lang="es-ES" sz="1600" dirty="0"/>
              <a:t>En el</a:t>
            </a:r>
            <a:r>
              <a:rPr lang="es-ES" sz="1600" b="1" dirty="0"/>
              <a:t> Juicio de Osiris</a:t>
            </a:r>
            <a:r>
              <a:rPr lang="es-ES" sz="1600" dirty="0"/>
              <a:t>, se lo ubicaba junto a </a:t>
            </a:r>
            <a:r>
              <a:rPr lang="es-ES" sz="1600" b="1" dirty="0"/>
              <a:t>Horus</a:t>
            </a:r>
            <a:r>
              <a:rPr lang="es-ES" sz="1600" dirty="0"/>
              <a:t>, controlando el peso del corazón de cada difunto en una balanza. Si el corazón pesaba menos que una pluma, significaba que su portador había sido un hombre noble en vida.</a:t>
            </a:r>
          </a:p>
          <a:p>
            <a:r>
              <a:rPr lang="es-ES" sz="1600" dirty="0"/>
              <a:t>Algunas tradiciones consideraban a Anubis como hijo de Osiris y </a:t>
            </a:r>
            <a:r>
              <a:rPr lang="es-ES" sz="1600" b="1" dirty="0"/>
              <a:t>Neftis</a:t>
            </a:r>
            <a:r>
              <a:rPr lang="es-ES" sz="1600" dirty="0"/>
              <a:t>, a quien, durante una borrachera, dejó embarazada en lugar de su hermana y verdadera esposa del dios, </a:t>
            </a:r>
            <a:r>
              <a:rPr lang="es-ES" sz="1600" b="1" dirty="0"/>
              <a:t>Isis</a:t>
            </a:r>
            <a:r>
              <a:rPr lang="es-ES" sz="1600" dirty="0"/>
              <a:t>. Otros relatos lo presentan como hijo no legítimo de Neftis y Seth, a quien su padre quiso matar cuando supo de su existencia. Neftis, para salvar su vida, lo entrega a Isis, quien lo cría como suyo.</a:t>
            </a:r>
          </a:p>
          <a:p>
            <a:r>
              <a:rPr lang="es-ES" sz="1600" dirty="0"/>
              <a:t>Finalmente, </a:t>
            </a:r>
            <a:r>
              <a:rPr lang="es-ES" sz="1600" b="1" dirty="0"/>
              <a:t>Seth </a:t>
            </a:r>
            <a:r>
              <a:rPr lang="es-ES" sz="1600" dirty="0"/>
              <a:t>mata a Osiris, y Anubis ayuda a Isis a resucitarlo. De este mito emana la relación entre Anubis y los cementerios, al igual que con las almas de los difuntos y su guía hacia la necrópolis.</a:t>
            </a:r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>
                <a:latin typeface="Algerian" panose="04020705040A02060702" pitchFamily="82" charset="0"/>
              </a:rPr>
              <a:t>                      </a:t>
            </a:r>
            <a:r>
              <a:rPr lang="es-ES" dirty="0">
                <a:solidFill>
                  <a:srgbClr val="FFC000"/>
                </a:solidFill>
                <a:latin typeface="Algerian" panose="04020705040A02060702" pitchFamily="82" charset="0"/>
              </a:rPr>
              <a:t>Mito de anubis </a:t>
            </a:r>
          </a:p>
        </p:txBody>
      </p:sp>
    </p:spTree>
    <p:extLst>
      <p:ext uri="{BB962C8B-B14F-4D97-AF65-F5344CB8AC3E}">
        <p14:creationId xmlns:p14="http://schemas.microsoft.com/office/powerpoint/2010/main" val="2285279184"/>
      </p:ext>
    </p:extLst>
  </p:cSld>
  <p:clrMapOvr>
    <a:masterClrMapping/>
  </p:clrMapOvr>
  <p:transition>
    <p:strips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/>
              <a:t>No porque te quiten importancia, todo el mundo te olvida</a:t>
            </a:r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            </a:t>
            </a:r>
            <a:r>
              <a:rPr lang="es-ES" dirty="0">
                <a:solidFill>
                  <a:schemeClr val="accent4"/>
                </a:solidFill>
              </a:rPr>
              <a:t>       </a:t>
            </a:r>
            <a:r>
              <a:rPr lang="es-ES" dirty="0">
                <a:solidFill>
                  <a:schemeClr val="accent4"/>
                </a:solidFill>
                <a:latin typeface="Algerian" pitchFamily="82" charset="0"/>
              </a:rPr>
              <a:t> MORALEJA ANUBIS</a:t>
            </a:r>
          </a:p>
        </p:txBody>
      </p:sp>
    </p:spTree>
  </p:cSld>
  <p:clrMapOvr>
    <a:masterClrMapping/>
  </p:clrMapOvr>
  <p:transition>
    <p:checker dir="vert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795346" y="1270040"/>
            <a:ext cx="10570029" cy="4800806"/>
          </a:xfrm>
        </p:spPr>
        <p:txBody>
          <a:bodyPr>
            <a:noAutofit/>
          </a:bodyPr>
          <a:lstStyle/>
          <a:p>
            <a:r>
              <a:rPr lang="es-ES" sz="1600" b="1" dirty="0"/>
              <a:t>Ra</a:t>
            </a:r>
            <a:r>
              <a:rPr lang="es-ES" sz="1600" dirty="0"/>
              <a:t> es el nombre de una de las deidades de mayor importancia en el panteón egipcio. Fue considerado el </a:t>
            </a:r>
            <a:r>
              <a:rPr lang="es-ES" sz="1600" b="1" dirty="0"/>
              <a:t>dios sol</a:t>
            </a:r>
            <a:r>
              <a:rPr lang="es-ES" sz="1600" dirty="0"/>
              <a:t>, centro del </a:t>
            </a:r>
            <a:r>
              <a:rPr lang="es-ES" sz="1600" b="1" dirty="0"/>
              <a:t>culto solar</a:t>
            </a:r>
            <a:r>
              <a:rPr lang="es-ES" sz="1600" dirty="0"/>
              <a:t> que tuvo su máximo esplendor en la antigua ciudad de </a:t>
            </a:r>
            <a:r>
              <a:rPr lang="es-ES" sz="1600" b="1" dirty="0"/>
              <a:t>Heliópolis.</a:t>
            </a:r>
            <a:endParaRPr lang="es-ES" sz="1600" dirty="0"/>
          </a:p>
          <a:p>
            <a:r>
              <a:rPr lang="es-ES" sz="1600" dirty="0"/>
              <a:t>Este dios sol era el símbolo de la luz, origen de la vida, y en determinados momentos de la historia se lo asoció con el ciclo de la muerte y la resurrección. Por ello, se lo representaba como un hombre con </a:t>
            </a:r>
            <a:r>
              <a:rPr lang="es-ES" sz="1600" b="1" dirty="0"/>
              <a:t>cabeza de halcón</a:t>
            </a:r>
            <a:r>
              <a:rPr lang="es-ES" sz="1600" dirty="0"/>
              <a:t>, coronado por un disco solar.</a:t>
            </a:r>
          </a:p>
          <a:p>
            <a:r>
              <a:rPr lang="es-ES" sz="1600" dirty="0"/>
              <a:t>A lo largo de la historia y en diferentes espacios geográficos, Ra fue asimilado con otras deidades. Amón y Horajty fueron los más destacados. Además de Heliópolis, se lo veneró también en </a:t>
            </a:r>
            <a:r>
              <a:rPr lang="es-ES" sz="1600" b="1" dirty="0"/>
              <a:t>Abu Gurab</a:t>
            </a:r>
            <a:r>
              <a:rPr lang="es-ES" sz="1600" dirty="0"/>
              <a:t>, hogar de los </a:t>
            </a:r>
            <a:r>
              <a:rPr lang="es-ES" sz="1600" b="1" dirty="0"/>
              <a:t>Templos Solares</a:t>
            </a:r>
            <a:r>
              <a:rPr lang="es-ES" sz="1600" dirty="0"/>
              <a:t> edificados durante la dinastía V por faraones como </a:t>
            </a:r>
            <a:r>
              <a:rPr lang="es-ES" sz="1600" b="1" dirty="0"/>
              <a:t>Userkaf, Sahura, Neferirkare y Niuserre.</a:t>
            </a:r>
          </a:p>
          <a:p>
            <a:r>
              <a:rPr lang="es-ES" sz="1600" b="1" dirty="0"/>
              <a:t>El mito de Ra</a:t>
            </a:r>
            <a:r>
              <a:rPr lang="es-ES" sz="1600" dirty="0"/>
              <a:t> lo sitúa en los </a:t>
            </a:r>
            <a:r>
              <a:rPr lang="es-ES" sz="1600" b="1" dirty="0"/>
              <a:t>orígenes del universo</a:t>
            </a:r>
            <a:r>
              <a:rPr lang="es-ES" sz="1600" dirty="0"/>
              <a:t>. Entonces, no existía más que la oscuridad y el agua, representada por el dios Nun. El poder de fue responsable del surgimiento de una esfera inmensa y brillante, de la que nació Ra.</a:t>
            </a:r>
          </a:p>
          <a:p>
            <a:r>
              <a:rPr lang="es-ES" sz="1600" b="1" dirty="0"/>
              <a:t>El</a:t>
            </a:r>
            <a:r>
              <a:rPr lang="es-ES" sz="1600" dirty="0"/>
              <a:t> </a:t>
            </a:r>
            <a:r>
              <a:rPr lang="es-ES" sz="1600" b="1" dirty="0"/>
              <a:t>nombre de Ra</a:t>
            </a:r>
            <a:r>
              <a:rPr lang="es-ES" sz="1600" dirty="0"/>
              <a:t> guardaba un grandísimo poder, y es por eso que lo mantenía en secreto, para que nadie lo nombrara. Ra podía incluso cambiar de forma, pero desde luego que su mayor realización fue el mismo sol, y luego a los vientos.</a:t>
            </a:r>
          </a:p>
          <a:p>
            <a:r>
              <a:rPr lang="es-ES" sz="1600" dirty="0"/>
              <a:t>La lluvia, la tierra y el firmamento fueron también creados por Ra. Incluso el río Nilo era atribuido a Ra por el culto solar, que así debía a esta deidad hasta la fértil tierra que les permitía obtener alimento.</a:t>
            </a:r>
          </a:p>
          <a:p>
            <a:r>
              <a:rPr lang="es-ES" sz="1600" dirty="0"/>
              <a:t>La asociación de Ra con el sol dio lugar a otro mito, acaso el más famoso de cuantos conocemos sobre él. En su </a:t>
            </a:r>
            <a:r>
              <a:rPr lang="es-ES" sz="1600" b="1" dirty="0"/>
              <a:t>barca solar</a:t>
            </a:r>
            <a:r>
              <a:rPr lang="es-ES" sz="1600" dirty="0"/>
              <a:t> </a:t>
            </a:r>
            <a:r>
              <a:rPr lang="es-ES" sz="1600" b="1" dirty="0"/>
              <a:t>Mandyet</a:t>
            </a:r>
            <a:r>
              <a:rPr lang="es-ES" sz="1600" dirty="0"/>
              <a:t>, Ra surcaba el cielo de un lado al otro durante la mañana. Por la noche, se desplazaba a bordo de </a:t>
            </a:r>
            <a:r>
              <a:rPr lang="es-ES" sz="1600" b="1" dirty="0"/>
              <a:t>Mesketet</a:t>
            </a:r>
            <a:r>
              <a:rPr lang="es-ES" sz="1600" dirty="0"/>
              <a:t>, otra embarcación sagrada. Esta es una imagen que puede hallarse en infinidad de inscripciones en los muros de antiguos monumentos.</a:t>
            </a:r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>
                <a:solidFill>
                  <a:schemeClr val="accent4"/>
                </a:solidFill>
              </a:rPr>
              <a:t>                            </a:t>
            </a:r>
            <a:r>
              <a:rPr lang="es-ES" dirty="0">
                <a:solidFill>
                  <a:schemeClr val="accent4"/>
                </a:solidFill>
                <a:latin typeface="Algerian" pitchFamily="82" charset="0"/>
              </a:rPr>
              <a:t>MITO DE RA</a:t>
            </a:r>
          </a:p>
        </p:txBody>
      </p:sp>
    </p:spTree>
  </p:cSld>
  <p:clrMapOvr>
    <a:masterClrMapping/>
  </p:clrMapOvr>
  <p:transition>
    <p:split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s-ES" sz="4400" dirty="0"/>
              <a:t>No necesitas dios para lucirte</a:t>
            </a:r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>
                <a:solidFill>
                  <a:schemeClr val="accent4"/>
                </a:solidFill>
                <a:latin typeface="Algerian" pitchFamily="82" charset="0"/>
              </a:rPr>
              <a:t>                        MORALEJA RA</a:t>
            </a:r>
          </a:p>
        </p:txBody>
      </p:sp>
    </p:spTree>
  </p:cSld>
  <p:clrMapOvr>
    <a:masterClrMapping/>
  </p:clrMapOvr>
  <p:transition>
    <p:newsflash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/>
              <a:t>EL SOL ES UNA ESTRELLA Y CENTRO DEL SISTEMA SOLAR</a:t>
            </a:r>
            <a:endParaRPr lang="es-ES" dirty="0"/>
          </a:p>
        </p:txBody>
      </p:sp>
      <p:sp>
        <p:nvSpPr>
          <p:cNvPr id="3" name="2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dirty="0"/>
              <a:t>EXPLICACIÓN CIENTÍFICA MITO DE RA</a:t>
            </a: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apel">
  <a:themeElements>
    <a:clrScheme name="Papel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Papel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Papel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Paper</Template>
  <TotalTime>122</TotalTime>
  <Words>478</Words>
  <Application>Microsoft Office PowerPoint</Application>
  <PresentationFormat>Panorámica</PresentationFormat>
  <Paragraphs>46</Paragraphs>
  <Slides>12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12</vt:i4>
      </vt:variant>
    </vt:vector>
  </HeadingPairs>
  <TitlesOfParts>
    <vt:vector size="16" baseType="lpstr">
      <vt:lpstr>Algerian</vt:lpstr>
      <vt:lpstr>Constantia</vt:lpstr>
      <vt:lpstr>Wingdings 2</vt:lpstr>
      <vt:lpstr>Papel</vt:lpstr>
      <vt:lpstr>MITOS EGIPCIOS</vt:lpstr>
      <vt:lpstr>COORDENADAS GEOGRÁFICAS </vt:lpstr>
      <vt:lpstr>                     ¿Qué es un mito?</vt:lpstr>
      <vt:lpstr>                    Civilización egipcia </vt:lpstr>
      <vt:lpstr>                    DIOSES EGIPCIOS </vt:lpstr>
      <vt:lpstr>                           mito de seth</vt:lpstr>
      <vt:lpstr>                        MORALEJA SETH</vt:lpstr>
      <vt:lpstr>                      Mito de anubis </vt:lpstr>
      <vt:lpstr>                    MORALEJA ANUBIS</vt:lpstr>
      <vt:lpstr>                            MITO DE RA</vt:lpstr>
      <vt:lpstr>                        MORALEJA RA</vt:lpstr>
      <vt:lpstr>EXPLICACIÓN CIENTÍFICA MITO DE RA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MITOS EGIPCIOS</dc:title>
  <dc:creator>JOSE SANCHEZ TORTOSA</dc:creator>
  <cp:lastModifiedBy>JOSE SANCHEZ TORTOSA</cp:lastModifiedBy>
  <cp:revision>18</cp:revision>
  <dcterms:created xsi:type="dcterms:W3CDTF">2017-02-21T07:53:46Z</dcterms:created>
  <dcterms:modified xsi:type="dcterms:W3CDTF">2017-03-15T08:44:11Z</dcterms:modified>
</cp:coreProperties>
</file>